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5" r:id="rId2"/>
    <p:sldId id="325" r:id="rId3"/>
    <p:sldId id="326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332" r:id="rId14"/>
    <p:sldId id="328" r:id="rId15"/>
    <p:sldId id="295" r:id="rId16"/>
    <p:sldId id="327" r:id="rId17"/>
    <p:sldId id="296" r:id="rId18"/>
    <p:sldId id="329" r:id="rId19"/>
    <p:sldId id="297" r:id="rId20"/>
    <p:sldId id="330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31" r:id="rId35"/>
    <p:sldId id="311" r:id="rId36"/>
    <p:sldId id="312" r:id="rId37"/>
    <p:sldId id="313" r:id="rId38"/>
    <p:sldId id="314" r:id="rId39"/>
    <p:sldId id="315" r:id="rId40"/>
    <p:sldId id="316" r:id="rId41"/>
    <p:sldId id="317" r:id="rId42"/>
    <p:sldId id="318" r:id="rId4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56" autoAdjust="0"/>
    <p:restoredTop sz="94737" autoAdjust="0"/>
  </p:normalViewPr>
  <p:slideViewPr>
    <p:cSldViewPr snapToGrid="0">
      <p:cViewPr varScale="1">
        <p:scale>
          <a:sx n="75" d="100"/>
          <a:sy n="75" d="100"/>
        </p:scale>
        <p:origin x="702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18.04.2025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18.04.2025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18.04.2025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18.04.2025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18.04.2025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18.04.2025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18.04.2025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18.04.2025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18.04.2025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10" Type="http://schemas.openxmlformats.org/officeDocument/2006/relationships/image" Target="../media/image11.emf"/><Relationship Id="rId4" Type="http://schemas.openxmlformats.org/officeDocument/2006/relationships/image" Target="../media/image5.emf"/><Relationship Id="rId9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2.emf"/><Relationship Id="rId7" Type="http://schemas.openxmlformats.org/officeDocument/2006/relationships/image" Target="../media/image26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10" Type="http://schemas.openxmlformats.org/officeDocument/2006/relationships/image" Target="../media/image29.emf"/><Relationship Id="rId4" Type="http://schemas.openxmlformats.org/officeDocument/2006/relationships/image" Target="../media/image23.emf"/><Relationship Id="rId9" Type="http://schemas.openxmlformats.org/officeDocument/2006/relationships/image" Target="../media/image2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Reklamın Tanımı ve İşlevleri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Reklam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tüketicileri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ürün, marka veya hizmet hakkında bilgilendirmek, onları ikna etmek, satın alma eylemine yönlendirmek ve diğer ürünlerin satışını desteklemek amacıyla oluşturulan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paralı bir iletişim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türüdür. Bu mesajlar,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hem de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kulağa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hitap eden görsel ve işitsel unsurlar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içerir. Dolayısıyla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yalnızca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tanıtıcı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değil, aynı zamanda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psikolojik ve davranışsal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etkiler yaratmayı hedefleyen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araçtır.</a:t>
            </a:r>
          </a:p>
          <a:p>
            <a:pPr marL="0" indent="457200" algn="just">
              <a:lnSpc>
                <a:spcPct val="17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02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Yaratıcı Reklam Tasarımı ve Temel Unsurlar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tasarımı sürecinde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önemli adım, tüketicilerin satın alma kararlarını etkileyen faktörlerin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edilmesidir.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Reklamcılar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hedef kitlelerin hangi kriterlere göre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seçim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yaptığını, hangi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kaygılarla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hareket ettiklerini iyi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etmeli;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duygu ve hayalleri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harekete geçirecek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yaratıcı içerikler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üretmelidir.</a:t>
            </a:r>
          </a:p>
          <a:p>
            <a:pPr marL="0" indent="457200" algn="just">
              <a:lnSpc>
                <a:spcPct val="16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11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8" y="114965"/>
            <a:ext cx="2664000" cy="1864874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176" y="230605"/>
            <a:ext cx="2868712" cy="17280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9973" y="114965"/>
            <a:ext cx="3268298" cy="192230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9977" y="115459"/>
            <a:ext cx="2484000" cy="1980144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888" y="2125032"/>
            <a:ext cx="2827420" cy="2052000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7550" y="2281064"/>
            <a:ext cx="2897886" cy="3439710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7098" y="2348792"/>
            <a:ext cx="3695160" cy="2016000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7099" y="4449788"/>
            <a:ext cx="3390861" cy="2251532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3119" y="4306626"/>
            <a:ext cx="3276000" cy="221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80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Yaratıcılık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burada sadece bir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“güzel fikir”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değil,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duygu, mantık ve estetik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öğelerin bir araya geldiği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stratejik bir yapı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olarak görülmelidir.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Duygulara yönelen, hikâye anlatıcılığı barındıran ve sanatsal öğelerle desteklenen reklamlar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kalıcılık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sağlar.</a:t>
            </a:r>
          </a:p>
        </p:txBody>
      </p:sp>
    </p:spTree>
    <p:extLst>
      <p:ext uri="{BB962C8B-B14F-4D97-AF65-F5344CB8AC3E}">
        <p14:creationId xmlns:p14="http://schemas.microsoft.com/office/powerpoint/2010/main" val="404905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Modelleri ve İletişim Kuramları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etkisini açıklayan çeşitli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modeller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geliştirilmiştir. En bilineni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AIDA modelidir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Dikkat (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Attention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İlgi (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Interest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İstek (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Desire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ve Harekete Geçme (Action). Daha gelişmiş versiyonu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NAIDAS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modeli ise sürece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"İhtiyaç" ve "Tatmin"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adımlarını 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ekler.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11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Bunun yanında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DAGMAR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(Farkındalık, Anlama, İkna, Eylem) ve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Etkiler Hiyerarşisi modelleri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reklamın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zihinsel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süreçleri nasıl şekillendirdiğini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açıklar. </a:t>
            </a:r>
            <a:endParaRPr lang="tr-TR" sz="36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İşleme Modeli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ise mesajın dikkat çekici sunumu, kavranması, hafızada tutulması ve davranışa dönüşmesi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sürecini inceler.</a:t>
            </a:r>
          </a:p>
        </p:txBody>
      </p:sp>
    </p:spTree>
    <p:extLst>
      <p:ext uri="{BB962C8B-B14F-4D97-AF65-F5344CB8AC3E}">
        <p14:creationId xmlns:p14="http://schemas.microsoft.com/office/powerpoint/2010/main" val="400352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4.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Yaratıcılığın Türleri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Reklamcılıkta yaratıcılık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dört ana başlığa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ayrılır: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Yenilik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Hiç yapılmamış, özgün fikirlerin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ortaya konmasıdır. 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Örneğin;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Coca-Cola’nın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isimli kutuları gibi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Sentez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Mevcut fikirlerin yeni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kombinasyonlarla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sunulmasıdır.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Spotify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işbirlikleri bu gruba girer.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13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Genişletme: 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 olan bir ürünün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bir ihtiyaca 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hitap etmesi.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çocuk bezi markasının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hassas cilt bakım ürünü 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lanse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edilmesi</a:t>
            </a: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Kopya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Başka bir markanın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uygulamasını benzer biçimde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taklit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etmektir. Ancak bu tür,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sektörde daha az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saygı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görür.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42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Reklamda Kullanılan İmgeler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Kadın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erkek, çocuk, müzik, renk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öğeler reklam mesajının ruhunu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Kadın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genellikle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şefkat, sadakat ve üretkenlik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erkek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güç, güven ve otorite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çocuk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masumiyet ve gelecek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temsil edilir.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Renkler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benzer biçimde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mesajın duygusal yönünü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taşır.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kırmızı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dikkat çekici ve enerjik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mavi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 verici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3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yeşil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doğallık ve huzur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simgesidir.</a:t>
            </a:r>
          </a:p>
          <a:p>
            <a:pPr marL="0" indent="457200" algn="just">
              <a:lnSpc>
                <a:spcPct val="16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57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6.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Mesaj Stratejileri ve Marka Konumlandırma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mesajları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temel stratejilere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kurgulanır. Bunlar arasında: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Temel Satış Vaatleri: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Ürünün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temel faydasına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odaklanır.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Öncü Üstünlük: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Rakiplere kıyasla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üstün bir yön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vurgulanır.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Karşılaştırmalı Reklam: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rakibiyle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kıyaslanır.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7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 İmajı: 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yaşam tarzı 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ürün örtüştürülür</a:t>
            </a: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Marka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İmajı: 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bir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kişilik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konumlandırılır</a:t>
            </a: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Kullanım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Fırsatı: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zamanlara veya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fırsatlara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vurgu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yapılır.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7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itle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İletişim Araçlarında Reklam Üretimi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metni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anlaşılır, akıcı, empati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kurabilen ve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yaratıcı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dile sahip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olmalıdır.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Kısa, 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cümleler;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 ve güçlü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kelimeler kullanılmalı, hedef kitlenin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yaşam tarzı ve alışkanlıkları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gözetilmelidir.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68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250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5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5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5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7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Etkili </a:t>
            </a:r>
            <a:r>
              <a:rPr lang="tr-TR" sz="7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</a:t>
            </a:r>
            <a:r>
              <a:rPr lang="tr-TR" sz="7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metinleri</a:t>
            </a:r>
            <a:endParaRPr lang="tr-TR" sz="7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7200" dirty="0" smtClean="0">
                <a:solidFill>
                  <a:srgbClr val="FFFF00"/>
                </a:solidFill>
              </a:rPr>
              <a:t>	TADIM</a:t>
            </a:r>
            <a:r>
              <a:rPr lang="tr-TR" sz="7200" dirty="0" smtClean="0"/>
              <a:t> : ”</a:t>
            </a:r>
            <a:r>
              <a:rPr lang="tr-TR" sz="7200" dirty="0"/>
              <a:t>Yıllar </a:t>
            </a:r>
            <a:r>
              <a:rPr lang="tr-TR" sz="7200" dirty="0" err="1"/>
              <a:t>yıllar</a:t>
            </a:r>
            <a:r>
              <a:rPr lang="tr-TR" sz="7200" dirty="0"/>
              <a:t> önce, daha ortada bilgisayarlar internetler yokken Türkiye’nin kocaman bir sosyal ağı vardı.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7200" dirty="0" smtClean="0">
                <a:solidFill>
                  <a:srgbClr val="FFFF00"/>
                </a:solidFill>
              </a:rPr>
              <a:t>	İPEK ŞAMPUAN </a:t>
            </a:r>
            <a:r>
              <a:rPr lang="tr-TR" sz="7200" dirty="0" smtClean="0"/>
              <a:t>: Parlak </a:t>
            </a:r>
            <a:r>
              <a:rPr lang="tr-TR" sz="7200" dirty="0"/>
              <a:t>ve bakımlı saçlarını İpeğe </a:t>
            </a:r>
            <a:r>
              <a:rPr lang="tr-TR" sz="7200" dirty="0" smtClean="0"/>
              <a:t>borçlu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7200" dirty="0" smtClean="0">
                <a:solidFill>
                  <a:srgbClr val="FFFF00"/>
                </a:solidFill>
              </a:rPr>
              <a:t>	DURACELL</a:t>
            </a:r>
            <a:r>
              <a:rPr lang="tr-TR" sz="7200" dirty="0" smtClean="0"/>
              <a:t> </a:t>
            </a:r>
            <a:r>
              <a:rPr lang="tr-TR" sz="7200" dirty="0"/>
              <a:t>: Diğerlerinin tüm gücü tükendiğinde, </a:t>
            </a:r>
            <a:r>
              <a:rPr lang="tr-TR" sz="7200" dirty="0" err="1"/>
              <a:t>Duracell</a:t>
            </a:r>
            <a:r>
              <a:rPr lang="tr-TR" sz="7200" dirty="0"/>
              <a:t> yoluna devam eder</a:t>
            </a:r>
            <a:r>
              <a:rPr lang="tr-TR" sz="7200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7200" dirty="0" smtClean="0">
                <a:solidFill>
                  <a:srgbClr val="FFFF00"/>
                </a:solidFill>
              </a:rPr>
              <a:t>	YAPI </a:t>
            </a:r>
            <a:r>
              <a:rPr lang="tr-TR" sz="7200" dirty="0">
                <a:solidFill>
                  <a:srgbClr val="FFFF00"/>
                </a:solidFill>
              </a:rPr>
              <a:t>KREDİ BANKASI </a:t>
            </a:r>
            <a:r>
              <a:rPr lang="tr-TR" sz="7200" dirty="0"/>
              <a:t>: Biz de Yapı Kredi ailesi olarak, her bir müşterimizi aileden biri gibi görüyoruz</a:t>
            </a:r>
            <a:r>
              <a:rPr lang="tr-TR" sz="7200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7200" dirty="0" smtClean="0">
                <a:solidFill>
                  <a:srgbClr val="FFFF00"/>
                </a:solidFill>
              </a:rPr>
              <a:t>	VOLKSWAGEN</a:t>
            </a:r>
            <a:r>
              <a:rPr lang="tr-TR" sz="7200" dirty="0" smtClean="0"/>
              <a:t> </a:t>
            </a:r>
            <a:r>
              <a:rPr lang="tr-TR" sz="7200" dirty="0"/>
              <a:t>:”Bazılarının hayallerine kavuşması için biraz daha beklemesi gerekebilir.</a:t>
            </a:r>
          </a:p>
          <a:p>
            <a:endParaRPr lang="tr-TR" sz="4800" dirty="0"/>
          </a:p>
          <a:p>
            <a:pPr marL="0" indent="0">
              <a:buNone/>
            </a:pPr>
            <a:r>
              <a:rPr lang="tr-TR" sz="4800" dirty="0"/>
              <a:t/>
            </a:r>
            <a:br>
              <a:rPr lang="tr-TR" sz="4800" dirty="0"/>
            </a:br>
            <a:endParaRPr lang="tr-TR" sz="7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89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8.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Radyo, Televizyon ve Sinema Reklamları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Radyo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reklamları: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 efektleri, diyaloglar ve fon müziği ile dinleyicinin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hayal gücüne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seslenir.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319" y="3348580"/>
            <a:ext cx="4542667" cy="338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29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reklamları: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Görsel-işitsel gücü yüksek, anlatımı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detaylı ve dramatik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öğelere sahiptir.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" y="2415731"/>
            <a:ext cx="3837139" cy="234000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7129" y="4155208"/>
            <a:ext cx="4143547" cy="2916000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4688" y="2343731"/>
            <a:ext cx="4177319" cy="24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97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Sinema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reklamları: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İzleyicinin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dikkati yüksekken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verildiği için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etkisi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büyüktür.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Filmle bağ kurarsa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da etkili olur.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873" y="2560692"/>
            <a:ext cx="6672678" cy="36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5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Basılı ve Açık Hava Reklamları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dergi, afiş, tabela, billboard, durak ilanı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uygulamalar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 güce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dayanır.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Sürekli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karşılaşılan görsel öğeler tüketicinin zihninde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yer eder. Özellikle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transit reklamlar ve cephe reklamları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hareketli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yaşam alanlarında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etkilidir.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50" y="4762501"/>
            <a:ext cx="2781741" cy="1804340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7803" y="4864100"/>
            <a:ext cx="2722440" cy="170274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6262" y="4864101"/>
            <a:ext cx="2614204" cy="1783906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3094" y="4813965"/>
            <a:ext cx="2570906" cy="191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47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9. 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Basılı ve Açık Hava Reklamları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547454"/>
            <a:ext cx="1849441" cy="1908891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8607" y="1574799"/>
            <a:ext cx="2502185" cy="1664625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789" y="1534925"/>
            <a:ext cx="2067022" cy="2035547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7808" y="1574799"/>
            <a:ext cx="2393394" cy="1737000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154" y="3787468"/>
            <a:ext cx="2357131" cy="1755094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9040" y="3731510"/>
            <a:ext cx="2737162" cy="1811052"/>
          </a:xfrm>
          <a:prstGeom prst="rect">
            <a:avLst/>
          </a:prstGeom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8571" y="3731510"/>
            <a:ext cx="2502185" cy="1811051"/>
          </a:xfrm>
          <a:prstGeom prst="rect">
            <a:avLst/>
          </a:prstGeom>
        </p:spPr>
      </p:pic>
      <p:pic>
        <p:nvPicPr>
          <p:cNvPr id="14" name="Resim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52987" y="3582916"/>
            <a:ext cx="1776914" cy="2343141"/>
          </a:xfrm>
          <a:prstGeom prst="rect">
            <a:avLst/>
          </a:prstGeom>
        </p:spPr>
      </p:pic>
      <p:pic>
        <p:nvPicPr>
          <p:cNvPr id="15" name="Resim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57043" y="1124826"/>
            <a:ext cx="1668123" cy="236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35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 Reklamcılığı ve Doğrudan Postalama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reklamları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arama motorları, sosyal medya, banner, video ve mobil uygulamalar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üzerinden yürütülür. Bu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reklamlarda kişiselleştirme imkânı, ulaşılabilirlik ve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ölçülebilirlik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yüksek avantajlardır.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postalama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özellikle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niş ürünlerde etkili olan, birebir temas sağlayan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yöntemdir.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75" y="4444954"/>
            <a:ext cx="4533925" cy="2413046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9245" y="4444954"/>
            <a:ext cx="3720180" cy="241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7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266700"/>
            <a:ext cx="11176000" cy="5951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10.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 Reklamcılığı ve Doğrudan Postalama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0" y="1324173"/>
            <a:ext cx="9817100" cy="521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5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Vaka İncelemesi 1: Göl Köy Yoğurtları – “Anne Eli Değmiş Gibi” Kampanyası</a:t>
            </a:r>
          </a:p>
          <a:p>
            <a:pPr marL="0" indent="457200">
              <a:lnSpc>
                <a:spcPct val="17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 Profili ve Sorun Tanımı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"Hayalidir"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Göl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Köy Yoğurtları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doğal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katkısız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süt ürünleri üreten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yerel bir işletmedir. Firma,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uzun yıllardır yöre halkına hizmet vermekte; geleneksel mayalama teknikleriyle ürettiği yoğurtları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 kavanozlarda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satışa sunmaktadır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22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Ancak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pazarda büyük ulusal markaların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domine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edici etkisi nedeniyle, 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GölKöy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Yoğurtları’nın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kalitesi takdir edilse de tanınırlığı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sınırlı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kalmakta; özellikle şehir merkezlerinde market raflarına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girmekte zorlanmaktadır.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bilinirliği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zayıf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marka değeri ise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henüz oluşmamış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durumdadır.</a:t>
            </a:r>
          </a:p>
        </p:txBody>
      </p:sp>
    </p:spTree>
    <p:extLst>
      <p:ext uri="{BB962C8B-B14F-4D97-AF65-F5344CB8AC3E}">
        <p14:creationId xmlns:p14="http://schemas.microsoft.com/office/powerpoint/2010/main" val="89284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Pazarlama Stratejisi ve Reklam Kampanyası Kurgusu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Bu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noktada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ajansla birlikte yürütülen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kreatif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süreçte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markanın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yerel, samimi ve “ev yapımı”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algısını güçlendirmek, tüketicide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duygusal bağ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oluşturmak ve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tanınırlığı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artırmak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olmuştur. Temel iletişim fikri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“Anne Eli Değmiş Gibi”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sloganıyla belirlenmiştir.</a:t>
            </a:r>
          </a:p>
        </p:txBody>
      </p:sp>
    </p:spTree>
    <p:extLst>
      <p:ext uri="{BB962C8B-B14F-4D97-AF65-F5344CB8AC3E}">
        <p14:creationId xmlns:p14="http://schemas.microsoft.com/office/powerpoint/2010/main" val="416090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slogan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nostaljik hem de güven verici bir dil taşımakta; tüketici zihninde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“anne eli değmiş, doğal, katkısız”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imajını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pekiştirmektedir.</a:t>
            </a:r>
          </a:p>
        </p:txBody>
      </p:sp>
    </p:spTree>
    <p:extLst>
      <p:ext uri="{BB962C8B-B14F-4D97-AF65-F5344CB8AC3E}">
        <p14:creationId xmlns:p14="http://schemas.microsoft.com/office/powerpoint/2010/main" val="300938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eklam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Stratejisi Çok Kanallı İletişim Üzerine Kurulmuştur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Televizyon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Reklamları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Çocuklarının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okula hazırlanış süreci, hasta olduklarında yoğurtla hazırlanan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doğal karışımlar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evde yapılan geleneksel yemeklerin yanında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yoğurdun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yer alışı gibi sahnelerle örülü,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duygu temelli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 hazırlanmıştır. Reklamlarda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anne figürü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biçimde yer almakta; yoğurdun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çocuk gelişimi, bağışıklık ve güven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temalarıyla örtüştüğü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gösterilmektedir.</a:t>
            </a:r>
          </a:p>
        </p:txBody>
      </p:sp>
    </p:spTree>
    <p:extLst>
      <p:ext uri="{BB962C8B-B14F-4D97-AF65-F5344CB8AC3E}">
        <p14:creationId xmlns:p14="http://schemas.microsoft.com/office/powerpoint/2010/main" val="56375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Yerel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Radyo ve Pazar Afişleri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köy pazarları, halk pazarları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yerel temasta yoğun olunan bölgelerde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nostaljik afişler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kadın çiftçi yüzleri ve yöresel ağızla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yazılmış sloganlar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kullanılmıştır. Radyo spotlarında ise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"Bugün de annem gibi yoğurt mayaladım"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duygusal seslendirmelere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 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verilmiştir.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38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Sinema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Reklamları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Şehir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merkezinde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küçük sinema salonlarıyla işbirliği yapılarak, film öncesi gösterimde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duygusal kısa spotlara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 verilmiştir. Özellikle çocukların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büyüme anlarının arka planında yoğurdun yer alması,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 kurma ve içselleştirme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sürecine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katkı sağlamıştır.</a:t>
            </a:r>
          </a:p>
        </p:txBody>
      </p:sp>
    </p:spTree>
    <p:extLst>
      <p:ext uri="{BB962C8B-B14F-4D97-AF65-F5344CB8AC3E}">
        <p14:creationId xmlns:p14="http://schemas.microsoft.com/office/powerpoint/2010/main" val="163669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4.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 Entegrasyonu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Facebook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üzerinden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“#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AnneYoğurduTarifim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etiketiyle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kullanıcıların annelerinden öğrendikleri yoğurt tariflerini paylaşmaları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teşvik edilmiştir. Bu kampanya,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kullanıcı üretimi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 (UGC) hem de etkileşim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açısından oldukça verimli olmuş; yerel halktan gelen içerikler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hikâyeleştirilerek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marka hesabında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yayımlanmıştır.</a:t>
            </a: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07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5. Kampanya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Sonuçları ve Başarı Göstergeleri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süresi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dört ay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planlanmış; bu süre sonunda satışlarda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%60’lık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artış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gözlemlenmiştir. Ayrıca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 sonrası yerel zincir marketlerin ardından ulusal zincir marketlerde de 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GölKöy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Yoğurtları’na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raf alanı açılmıştır. </a:t>
            </a:r>
          </a:p>
        </p:txBody>
      </p:sp>
    </p:spTree>
    <p:extLst>
      <p:ext uri="{BB962C8B-B14F-4D97-AF65-F5344CB8AC3E}">
        <p14:creationId xmlns:p14="http://schemas.microsoft.com/office/powerpoint/2010/main" val="267137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bilinirliği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yapılan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anketlerde %28’den %67’ye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çıkarken; sosyal medyada yapılan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paylaşımlar ve etkileşimlerle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birlikte marka hakkındaki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 görünürlük %300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oranında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artmıştır.</a:t>
            </a:r>
          </a:p>
        </p:txBody>
      </p:sp>
    </p:spTree>
    <p:extLst>
      <p:ext uri="{BB962C8B-B14F-4D97-AF65-F5344CB8AC3E}">
        <p14:creationId xmlns:p14="http://schemas.microsoft.com/office/powerpoint/2010/main" val="184807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6. Tüketici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Davranışları Açısından Değerlendirme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Kampanyada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kullanılan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nostalji, güven ve annelik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temaları, hedef kitlenin temel değer setleriyle örtüştüğü için tüketici zihninde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etki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yaratmıştır. Özellikle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satın alma kararlarının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%70’inden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fazlasının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duygusal ve imaj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temelli olduğu düşünülürse, kampanyanın 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psikolojik temelleri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sağlam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şekilde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inşa edilmiştir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79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Sonuç ve Öğrenilenler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Bu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vaka,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küçük bir yerel markanın bile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stratejik yaratıcı iletişim ve duygusal hikâye anlatımı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büyük oyuncularla rekabet edebileceğini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göstermektedir. Ürünün özü değiştirilmeden,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hikâyesi güçlendirilmiş;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 ve geleneksel medya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entegre bir biçimde kullanılarak marka hem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duygusal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kurmuş hem de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satışlarını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somut biçimde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artırmıştır.</a:t>
            </a:r>
          </a:p>
        </p:txBody>
      </p:sp>
    </p:spTree>
    <p:extLst>
      <p:ext uri="{BB962C8B-B14F-4D97-AF65-F5344CB8AC3E}">
        <p14:creationId xmlns:p14="http://schemas.microsoft.com/office/powerpoint/2010/main" val="172722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20000"/>
          </a:bodyPr>
          <a:lstStyle/>
          <a:p>
            <a:pPr marL="457200" lvl="1" indent="45720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3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Hafta Reklamcılık Dersi Test Soruları</a:t>
            </a:r>
          </a:p>
          <a:p>
            <a:pPr marL="457200" lvl="1" indent="45720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3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sz="3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Reklamın temel işlevlerinden biri aşağıdakilerden hangisidir</a:t>
            </a:r>
            <a:r>
              <a:rPr lang="tr-TR" sz="3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lvl="1" indent="457200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3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Müşteri şikâyetlerini arşivlemek</a:t>
            </a:r>
            <a:br>
              <a:rPr lang="tr-TR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Tüketiciyi bilgilendirmek ve ikna </a:t>
            </a:r>
            <a:r>
              <a:rPr lang="tr-TR" sz="3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etmek</a:t>
            </a:r>
            <a:r>
              <a:rPr lang="tr-TR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c)</a:t>
            </a:r>
            <a:r>
              <a:rPr lang="tr-TR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Ürün fiyatlarını sabitlemek</a:t>
            </a:r>
            <a:br>
              <a:rPr lang="tr-TR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Rakip firmalara dava açmak</a:t>
            </a:r>
            <a:br>
              <a:rPr lang="tr-TR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Üretimi durdurmak</a:t>
            </a:r>
            <a:endParaRPr lang="tr-TR" sz="4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37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457200" lvl="1" indent="457200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3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3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AIDA modeli aşağıdakilerin hangisini içermez</a:t>
            </a:r>
            <a:r>
              <a:rPr lang="tr-TR" sz="34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lvl="1" indent="457200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3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Dikkat</a:t>
            </a:r>
            <a:br>
              <a:rPr lang="tr-TR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İlgi</a:t>
            </a:r>
            <a:br>
              <a:rPr lang="tr-TR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c)</a:t>
            </a:r>
            <a:r>
              <a:rPr lang="tr-TR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İstek</a:t>
            </a:r>
            <a:br>
              <a:rPr lang="tr-TR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Şikâyet</a:t>
            </a:r>
            <a:r>
              <a:rPr lang="tr-TR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Harekete geçme</a:t>
            </a:r>
            <a:endParaRPr lang="tr-TR" sz="4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94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60000"/>
              </a:lnSpc>
              <a:spcAft>
                <a:spcPts val="800"/>
              </a:spcAft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tr-TR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GölKöy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Yoğurtları kampanyasında kullanılan “Anne Eli Değmiş Gibi” sloganı, hangi temaya dayanmaktadır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>
              <a:lnSpc>
                <a:spcPct val="160000"/>
              </a:lnSpc>
              <a:spcAft>
                <a:spcPts val="800"/>
              </a:spcAft>
              <a:buNone/>
            </a:pP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Nostalji ve </a:t>
            </a: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güven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Lüks ve statü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Mizah ve hiciv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Rekabet ve agresiflik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Teknoloji ve yenilik</a:t>
            </a:r>
            <a:endParaRPr lang="tr-TR" sz="4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457200" algn="l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97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/>
          </a:bodyPr>
          <a:lstStyle/>
          <a:p>
            <a:pPr marL="0" indent="457200" algn="l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Yaratıcılığın “sentez” türü ne anlama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gelir?</a:t>
            </a:r>
          </a:p>
          <a:p>
            <a:pPr marL="0" indent="457200" algn="l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Eski fikirlerin birebir kopyalanması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Bilinmeyen fikirlerin yoktan var edilmesi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Sadece görsel tekniklere </a:t>
            </a: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odaklanılması</a:t>
            </a:r>
          </a:p>
          <a:p>
            <a:pPr marL="0" indent="457200" algn="l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Duygusal içeriklerin dijitalleşmesi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Farklı fikirlerin birleşerek yeni bir bütün </a:t>
            </a: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oluşturması</a:t>
            </a:r>
            <a:endParaRPr lang="tr-TR" sz="4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41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10000"/>
          </a:bodyPr>
          <a:lstStyle/>
          <a:p>
            <a:pPr marL="0" indent="457200" algn="l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“Kırmızı” rengin reklamdaki temel çağrışımı aşağıdakilerden hangisidir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l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Güven ve istikrar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Doğallık ve huzur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Soğukluk ve gizem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Dikkat ve enerji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Zarafet ve yavaşlık</a:t>
            </a:r>
            <a:endParaRPr lang="tr-TR" sz="4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4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10000"/>
          </a:bodyPr>
          <a:lstStyle/>
          <a:p>
            <a:pPr marL="0" indent="457200" algn="l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Televizyon reklamlarının hedef kitle üzerindeki avantajı aşağıdakilerden hangisidir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l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Yalnızca yazılı bilgi sunması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Görsel-işitsel olarak mesajı daha güçlü iletmesi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c) 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Sadece radyo kullanıcılarına ulaşması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Tamamen deneysel yapılara dayanması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Düşük prodüksiyon maliyetiyle hazırlanması</a:t>
            </a:r>
            <a:endParaRPr lang="tr-TR" sz="4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48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10000"/>
          </a:bodyPr>
          <a:lstStyle/>
          <a:p>
            <a:pPr marL="0" indent="457200" algn="l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Göl Köy kampanyasında yerel pazarlarda kullanılan afişlerde hangi unsur özellikle öne çıkarılmıştır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l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Modern çizgiler ve dijital tasarım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Yerel halkın yabancı markalara tepkisi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Kadın çiftçi yüzleri ve yöresel ifadeler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Finansal yatırım çağrıları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Anonim mesajlar ve </a:t>
            </a: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anlatım</a:t>
            </a:r>
            <a:endParaRPr lang="tr-TR" sz="4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02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Aşağıdaki reklam stratejilerinden hangisi “ürünün rakiplerden bir yönüyle daha iyi olduğunu kanıtlamaya” yöneliktir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l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Temel satış vaadi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Marka imajı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Kullanıcı imajı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Öncü üstünlük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Kullanım fırsatı</a:t>
            </a:r>
            <a:endParaRPr lang="tr-TR" sz="4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19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10000"/>
          </a:bodyPr>
          <a:lstStyle/>
          <a:p>
            <a:pPr marL="0" indent="457200" algn="l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Radyo reklamlarında dinleyicinin dikkatini çekmek için en çok hangisine başvurulur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l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Üç boyutlu görseller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Sessizlik ve durağanlık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Ses efektleri ve yaratıcı diyaloglar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Ürün içeriği listesi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Görsel animasyonlar</a:t>
            </a:r>
            <a:endParaRPr lang="tr-TR" sz="4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3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77500" lnSpcReduction="20000"/>
          </a:bodyPr>
          <a:lstStyle/>
          <a:p>
            <a:pPr marL="0" indent="457200" algn="l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tr-TR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GölKöy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kampanyasında tüketicinin duygusal bağ kurmasını sağlayan temel unsur nedir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İndirim kuponları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Sık tekrarlanan ürün tanıtımı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Yüksek sesli radyo anonsları</a:t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Nostaljik hikâyeler ve anne </a:t>
            </a: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imgesi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Ürün içeriklerinin teknik açıklaması</a:t>
            </a:r>
            <a:endParaRPr lang="tr-TR" sz="4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93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2002</TotalTime>
  <Words>33</Words>
  <Application>Microsoft Office PowerPoint</Application>
  <PresentationFormat>Geniş ekran</PresentationFormat>
  <Paragraphs>95</Paragraphs>
  <Slides>42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42</vt:i4>
      </vt:variant>
    </vt:vector>
  </HeadingPairs>
  <TitlesOfParts>
    <vt:vector size="47" baseType="lpstr">
      <vt:lpstr>Arial</vt:lpstr>
      <vt:lpstr>Calibri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387</cp:revision>
  <dcterms:created xsi:type="dcterms:W3CDTF">2025-02-10T12:53:37Z</dcterms:created>
  <dcterms:modified xsi:type="dcterms:W3CDTF">2025-04-18T05:29:14Z</dcterms:modified>
</cp:coreProperties>
</file>